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99" r:id="rId3"/>
    <p:sldId id="303" r:id="rId4"/>
    <p:sldId id="301" r:id="rId5"/>
    <p:sldId id="266" r:id="rId6"/>
    <p:sldId id="304" r:id="rId7"/>
    <p:sldId id="302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980" autoAdjust="0"/>
  </p:normalViewPr>
  <p:slideViewPr>
    <p:cSldViewPr snapToGrid="0">
      <p:cViewPr varScale="1">
        <p:scale>
          <a:sx n="47" d="100"/>
          <a:sy n="47" d="100"/>
        </p:scale>
        <p:origin x="53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A6AB-1DFC-4043-A59C-92C73D28D034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FA3A1-4C02-42D5-B814-50057BEAD4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4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19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09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848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71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892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359F2-43EF-4812-9DC0-98C0B1A406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60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1689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566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0366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66776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9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442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9830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813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527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9671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3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429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27776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57D222-120F-E222-DE7E-B44B0BC1863F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DF259B-1168-B954-21F8-A08A3C462F3C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5A595C-AA3A-9D82-01BB-7810CE5F7A5E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178CB63-8F78-566B-8120-9DC73FB7B23B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351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14" y="416076"/>
            <a:ext cx="11311467" cy="4343703"/>
          </a:xfrm>
        </p:spPr>
        <p:txBody>
          <a:bodyPr/>
          <a:lstStyle/>
          <a:p>
            <a:pPr algn="ctr"/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2025 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Hopkins Award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 for outstanding poster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DCFF0-0600-A8D7-9DD0-787F15620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01" y="455862"/>
            <a:ext cx="3114675" cy="1333500"/>
          </a:xfrm>
          <a:prstGeom prst="rect">
            <a:avLst/>
          </a:prstGeom>
          <a:effectLst>
            <a:glow rad="25400">
              <a:schemeClr val="accent3">
                <a:lumMod val="75000"/>
              </a:schemeClr>
            </a:glow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730553"/>
            <a:ext cx="11292839" cy="61927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Hopkins award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F3372C-8F5B-6A0F-4555-71502E9A50ED}"/>
              </a:ext>
            </a:extLst>
          </p:cNvPr>
          <p:cNvSpPr txBox="1"/>
          <p:nvPr/>
        </p:nvSpPr>
        <p:spPr>
          <a:xfrm>
            <a:off x="449580" y="1403049"/>
            <a:ext cx="112586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honor of Caleb Hopkins who was one of the founders of the student poster presentations. </a:t>
            </a:r>
          </a:p>
          <a:p>
            <a:endParaRPr lang="en-US" dirty="0"/>
          </a:p>
          <a:p>
            <a:r>
              <a:rPr lang="en-US" sz="2400" dirty="0"/>
              <a:t>Caleb was the epitome of an exemplary Certified Anesthesiologist Assistant and personified passion for education, advancing our profession, research, and mission work.</a:t>
            </a:r>
          </a:p>
          <a:p>
            <a:endParaRPr lang="en-US" sz="2400" dirty="0"/>
          </a:p>
          <a:p>
            <a:r>
              <a:rPr lang="en-US" sz="2400" dirty="0"/>
              <a:t>Caleb’s vision and ideas provided the guidance and foundation for the success of the student poster presentations to grow into the Poster Presentation Committee that we have today. </a:t>
            </a:r>
          </a:p>
          <a:p>
            <a:endParaRPr lang="en-US" sz="2000" b="1" dirty="0"/>
          </a:p>
          <a:p>
            <a:r>
              <a:rPr lang="en-US" sz="2000" b="1" dirty="0"/>
              <a:t>“To live a life with such noticeable purpose that others continue to work to achieve it after you are gone is so impressive.”</a:t>
            </a:r>
          </a:p>
          <a:p>
            <a:r>
              <a:rPr lang="en-US" sz="2000" b="1" dirty="0"/>
              <a:t>#newlifegoal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53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7726" y="612059"/>
            <a:ext cx="5956058" cy="493567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Hopkins award</a:t>
            </a:r>
            <a:br>
              <a:rPr 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</a:br>
            <a:br>
              <a:rPr 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</a:b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outstanding Poster Presentation that embodies evidence-based learning, education, and advancement of the CAA profession.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7E69B5C-A0B2-DD44-B36C-7D6E605950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1901" y="1885511"/>
            <a:ext cx="6081489" cy="367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0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914" y="416077"/>
            <a:ext cx="11311467" cy="2128762"/>
          </a:xfrm>
        </p:spPr>
        <p:txBody>
          <a:bodyPr/>
          <a:lstStyle/>
          <a:p>
            <a:pPr algn="ctr"/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2025</a:t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</a:b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poster presentation committee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DCFF0-0600-A8D7-9DD0-787F15620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01" y="455862"/>
            <a:ext cx="3114675" cy="1333500"/>
          </a:xfrm>
          <a:prstGeom prst="rect">
            <a:avLst/>
          </a:prstGeom>
          <a:effectLst>
            <a:glow rad="25400">
              <a:schemeClr val="accent3">
                <a:lumMod val="75000"/>
              </a:schemeClr>
            </a:glow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D58DD4-311C-63BA-7282-1743CD93FF10}"/>
              </a:ext>
            </a:extLst>
          </p:cNvPr>
          <p:cNvSpPr txBox="1"/>
          <p:nvPr/>
        </p:nvSpPr>
        <p:spPr>
          <a:xfrm>
            <a:off x="552601" y="2835834"/>
            <a:ext cx="28902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 Submissions Team</a:t>
            </a:r>
          </a:p>
          <a:p>
            <a:endParaRPr lang="en-US" dirty="0"/>
          </a:p>
          <a:p>
            <a:r>
              <a:rPr lang="en-US" dirty="0"/>
              <a:t>Cheryl Saidi-Johnson, CAA</a:t>
            </a:r>
          </a:p>
          <a:p>
            <a:endParaRPr lang="en-US" dirty="0"/>
          </a:p>
          <a:p>
            <a:r>
              <a:rPr lang="en-US" dirty="0"/>
              <a:t>Joy Rusmisell, CAA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E4813-7870-E59D-6A14-315E403DDF41}"/>
              </a:ext>
            </a:extLst>
          </p:cNvPr>
          <p:cNvSpPr txBox="1"/>
          <p:nvPr/>
        </p:nvSpPr>
        <p:spPr>
          <a:xfrm>
            <a:off x="4073676" y="2835834"/>
            <a:ext cx="25189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Judging Team</a:t>
            </a:r>
          </a:p>
          <a:p>
            <a:endParaRPr lang="en-US" dirty="0"/>
          </a:p>
          <a:p>
            <a:r>
              <a:rPr lang="en-US" dirty="0"/>
              <a:t>Alex Steed, CAA</a:t>
            </a:r>
          </a:p>
          <a:p>
            <a:endParaRPr lang="en-US" dirty="0"/>
          </a:p>
          <a:p>
            <a:r>
              <a:rPr lang="en-US" dirty="0"/>
              <a:t>John Ng, CAA</a:t>
            </a:r>
          </a:p>
          <a:p>
            <a:endParaRPr lang="en-US" dirty="0"/>
          </a:p>
          <a:p>
            <a:r>
              <a:rPr lang="en-US" dirty="0"/>
              <a:t>Paul Krupa-Wilson, CAA</a:t>
            </a:r>
          </a:p>
          <a:p>
            <a:endParaRPr lang="en-US" dirty="0"/>
          </a:p>
          <a:p>
            <a:r>
              <a:rPr lang="en-US" dirty="0"/>
              <a:t>Ralph </a:t>
            </a:r>
            <a:r>
              <a:rPr lang="en-US" dirty="0" err="1"/>
              <a:t>Dapaah</a:t>
            </a:r>
            <a:r>
              <a:rPr lang="en-US" dirty="0"/>
              <a:t>, CAA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82A83-8008-5EF2-1C86-85425417B137}"/>
              </a:ext>
            </a:extLst>
          </p:cNvPr>
          <p:cNvSpPr txBox="1"/>
          <p:nvPr/>
        </p:nvSpPr>
        <p:spPr>
          <a:xfrm>
            <a:off x="7217623" y="2835834"/>
            <a:ext cx="36826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Presentation Judges Panel</a:t>
            </a:r>
          </a:p>
          <a:p>
            <a:endParaRPr lang="en-US" dirty="0"/>
          </a:p>
          <a:p>
            <a:r>
              <a:rPr lang="en-US" dirty="0"/>
              <a:t>Alex Steed, CAA</a:t>
            </a:r>
          </a:p>
          <a:p>
            <a:endParaRPr lang="en-US" dirty="0"/>
          </a:p>
          <a:p>
            <a:r>
              <a:rPr lang="en-US" dirty="0"/>
              <a:t>Paul Krupa-Wilson, CAA</a:t>
            </a:r>
          </a:p>
        </p:txBody>
      </p:sp>
    </p:spTree>
    <p:extLst>
      <p:ext uri="{BB962C8B-B14F-4D97-AF65-F5344CB8AC3E}">
        <p14:creationId xmlns:p14="http://schemas.microsoft.com/office/powerpoint/2010/main" val="372488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37" y="480609"/>
            <a:ext cx="11292839" cy="619276"/>
          </a:xfrm>
        </p:spPr>
        <p:txBody>
          <a:bodyPr>
            <a:normAutofit/>
          </a:bodyPr>
          <a:lstStyle/>
          <a:p>
            <a:r>
              <a:rPr lang="en-US" dirty="0"/>
              <a:t>THANK YOU TO EVERYONE WHO SUBMITTED A POSTER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4F0B2-3FC8-814A-94EC-2BF5D860444B}"/>
              </a:ext>
            </a:extLst>
          </p:cNvPr>
          <p:cNvSpPr txBox="1"/>
          <p:nvPr/>
        </p:nvSpPr>
        <p:spPr>
          <a:xfrm>
            <a:off x="1276893" y="1169441"/>
            <a:ext cx="343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LIVE POSTER SUBMISSION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87A26-EBEE-EBB2-6C41-D803FA4FC7D2}"/>
              </a:ext>
            </a:extLst>
          </p:cNvPr>
          <p:cNvSpPr txBox="1"/>
          <p:nvPr/>
        </p:nvSpPr>
        <p:spPr>
          <a:xfrm>
            <a:off x="6994690" y="1169441"/>
            <a:ext cx="328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VIEWING ONLY POSTER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12AC632-76F2-578E-768C-BADAD1111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444985"/>
              </p:ext>
            </p:extLst>
          </p:nvPr>
        </p:nvGraphicFramePr>
        <p:xfrm>
          <a:off x="221226" y="1652150"/>
          <a:ext cx="5479026" cy="512473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80071">
                  <a:extLst>
                    <a:ext uri="{9D8B030D-6E8A-4147-A177-3AD203B41FA5}">
                      <a16:colId xmlns:a16="http://schemas.microsoft.com/office/drawing/2014/main" val="65413744"/>
                    </a:ext>
                  </a:extLst>
                </a:gridCol>
                <a:gridCol w="2698955">
                  <a:extLst>
                    <a:ext uri="{9D8B030D-6E8A-4147-A177-3AD203B41FA5}">
                      <a16:colId xmlns:a16="http://schemas.microsoft.com/office/drawing/2014/main" val="3930546679"/>
                    </a:ext>
                  </a:extLst>
                </a:gridCol>
              </a:tblGrid>
              <a:tr h="51247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Alexander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Bearup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Abigail Becker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Ava Bell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Elsa Carmona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Paige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Cassibo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Jessica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Chlebowski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Heran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Dhimal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Samara Fagan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Alayna Forbes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Katelin Gary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Melissa Gonzalez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Michael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Herpin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Jarrod Holland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Ashleigh Hollins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Addison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Lasserre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Lauren Lunar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Joshua Macri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Lydia Marek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Olivia Miner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Autumn Newby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William Newman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Sikandar Niazi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Anthony Patrick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Luke Regis-Collier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Madisyn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Reiakvam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Madesyn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Ronquillio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Emma Scheider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Nabeelah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Shaheen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Julia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Starczewski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Ava Sutter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Alexis Turpin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Megan Wilke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46311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909334A-BBD9-2C02-4811-4617E9A65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71573"/>
              </p:ext>
            </p:extLst>
          </p:nvPr>
        </p:nvGraphicFramePr>
        <p:xfrm>
          <a:off x="5899358" y="1652150"/>
          <a:ext cx="5843064" cy="5273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756080">
                  <a:extLst>
                    <a:ext uri="{9D8B030D-6E8A-4147-A177-3AD203B41FA5}">
                      <a16:colId xmlns:a16="http://schemas.microsoft.com/office/drawing/2014/main" val="3106585539"/>
                    </a:ext>
                  </a:extLst>
                </a:gridCol>
                <a:gridCol w="3086984">
                  <a:extLst>
                    <a:ext uri="{9D8B030D-6E8A-4147-A177-3AD203B41FA5}">
                      <a16:colId xmlns:a16="http://schemas.microsoft.com/office/drawing/2014/main" val="3621707979"/>
                    </a:ext>
                  </a:extLst>
                </a:gridCol>
              </a:tblGrid>
              <a:tr h="4791847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Ralph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Moleus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Lily Alt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Ryan Caffrey</a:t>
                      </a:r>
                    </a:p>
                    <a:p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Rebekeah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Chatterjee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Christina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DiNatale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Meagan Doherty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Florian Fischer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Daniella Flamenco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Madeline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Gubbini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Kaylie Hill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Shahin Ismail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Ashish Kaushik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Theresa Kimball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Jenna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Klenz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Brianna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Lanoix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Gabriella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Metten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Robert Moser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Karissa Murphy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Brandon Nguyen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Anthony Patrick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Madelyn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Rabideau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Eric Shen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Stephen Soloff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Grace Swenson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Mackenzie Thomas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Jasmine Thompson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Natalie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Tyley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Benjamin Ulrich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Andres Vasquez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Erika Wilson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Ellen Wolfe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Fouad Yassa</a:t>
                      </a:r>
                    </a:p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Yifu Zhu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702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8286" y="745435"/>
            <a:ext cx="8394095" cy="740465"/>
          </a:xfrm>
        </p:spPr>
        <p:txBody>
          <a:bodyPr/>
          <a:lstStyle/>
          <a:p>
            <a:pPr algn="ctr"/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 </a:t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poster presentation committee: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DCFF0-0600-A8D7-9DD0-787F15620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01" y="455862"/>
            <a:ext cx="3114675" cy="1333500"/>
          </a:xfrm>
          <a:prstGeom prst="rect">
            <a:avLst/>
          </a:prstGeom>
          <a:effectLst>
            <a:glow rad="25400">
              <a:schemeClr val="accent3">
                <a:lumMod val="75000"/>
              </a:schemeClr>
            </a:glow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B6AB24-C42D-ADD8-52C6-9B8D73438669}"/>
              </a:ext>
            </a:extLst>
          </p:cNvPr>
          <p:cNvSpPr txBox="1"/>
          <p:nvPr/>
        </p:nvSpPr>
        <p:spPr>
          <a:xfrm>
            <a:off x="214934" y="1824724"/>
            <a:ext cx="11762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E6C46D">
                    <a:lumMod val="50000"/>
                  </a:srgbClr>
                </a:solidFill>
                <a:effectLst>
                  <a:outerShdw blurRad="50800" dist="50800" dir="5400000" algn="ctr" rotWithShape="0">
                    <a:srgbClr val="537685">
                      <a:lumMod val="75000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transparency 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E6C46D">
                    <a:lumMod val="50000"/>
                  </a:srgbClr>
                </a:solidFill>
                <a:effectLst>
                  <a:outerShdw blurRad="50800" dist="50800" dir="5400000" algn="ctr" rotWithShape="0">
                    <a:srgbClr val="537685">
                      <a:lumMod val="75000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  <a:sym typeface="Wingdings" panose="05000000000000000000" pitchFamily="2" charset="2"/>
              </a:rPr>
              <a:t></a:t>
            </a:r>
            <a: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E6C46D">
                    <a:lumMod val="50000"/>
                  </a:srgbClr>
                </a:solidFill>
                <a:effectLst>
                  <a:outerShdw blurRad="50800" dist="50800" dir="5400000" algn="ctr" rotWithShape="0">
                    <a:srgbClr val="537685">
                      <a:lumMod val="75000"/>
                    </a:srgbClr>
                  </a:outerShdw>
                </a:effectLst>
                <a:uLnTx/>
                <a:uFillTx/>
                <a:latin typeface="Gill Sans MT" panose="020B0502020104020203"/>
                <a:ea typeface="+mj-ea"/>
                <a:cs typeface="+mj-cs"/>
              </a:rPr>
              <a:t>The process and unbiasedness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AE2F2-0D12-B7A3-D25F-736566A3A509}"/>
              </a:ext>
            </a:extLst>
          </p:cNvPr>
          <p:cNvSpPr txBox="1"/>
          <p:nvPr/>
        </p:nvSpPr>
        <p:spPr>
          <a:xfrm>
            <a:off x="214933" y="3101219"/>
            <a:ext cx="160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SUBMISSIONS  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0388D42-70F9-501D-C3C2-EA6D5475E433}"/>
              </a:ext>
            </a:extLst>
          </p:cNvPr>
          <p:cNvSpPr/>
          <p:nvPr/>
        </p:nvSpPr>
        <p:spPr>
          <a:xfrm>
            <a:off x="1857829" y="3135289"/>
            <a:ext cx="978408" cy="3011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BB5B5F-76DF-751C-A1E3-CECB10421C96}"/>
              </a:ext>
            </a:extLst>
          </p:cNvPr>
          <p:cNvSpPr txBox="1"/>
          <p:nvPr/>
        </p:nvSpPr>
        <p:spPr>
          <a:xfrm>
            <a:off x="2980267" y="3101218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CHECKED </a:t>
            </a:r>
          </a:p>
        </p:txBody>
      </p:sp>
      <p:sp>
        <p:nvSpPr>
          <p:cNvPr id="15" name="Callout: Left-Right Arrow 14">
            <a:extLst>
              <a:ext uri="{FF2B5EF4-FFF2-40B4-BE49-F238E27FC236}">
                <a16:creationId xmlns:a16="http://schemas.microsoft.com/office/drawing/2014/main" id="{80A19516-977B-0FFB-BC1E-A12124F173E4}"/>
              </a:ext>
            </a:extLst>
          </p:cNvPr>
          <p:cNvSpPr/>
          <p:nvPr/>
        </p:nvSpPr>
        <p:spPr>
          <a:xfrm rot="16200000">
            <a:off x="3996266" y="2997848"/>
            <a:ext cx="1216152" cy="576072"/>
          </a:xfrm>
          <a:prstGeom prst="left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C422EE6-B858-D55C-0C4E-4DD9933C3AC5}"/>
              </a:ext>
            </a:extLst>
          </p:cNvPr>
          <p:cNvSpPr/>
          <p:nvPr/>
        </p:nvSpPr>
        <p:spPr>
          <a:xfrm>
            <a:off x="7455505" y="2660421"/>
            <a:ext cx="978408" cy="3047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318EF25-1D4B-92D8-257E-2AC5CE12FACF}"/>
              </a:ext>
            </a:extLst>
          </p:cNvPr>
          <p:cNvSpPr/>
          <p:nvPr/>
        </p:nvSpPr>
        <p:spPr>
          <a:xfrm>
            <a:off x="7455505" y="3668342"/>
            <a:ext cx="978408" cy="30479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7FDEC4-8C1C-34AA-3B79-D16436FE0873}"/>
              </a:ext>
            </a:extLst>
          </p:cNvPr>
          <p:cNvSpPr txBox="1"/>
          <p:nvPr/>
        </p:nvSpPr>
        <p:spPr>
          <a:xfrm>
            <a:off x="4837028" y="2628155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IDENTIFIED POSTER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E166BC-943B-0134-E708-F6DB50AD7EFF}"/>
              </a:ext>
            </a:extLst>
          </p:cNvPr>
          <p:cNvSpPr txBox="1"/>
          <p:nvPr/>
        </p:nvSpPr>
        <p:spPr>
          <a:xfrm>
            <a:off x="4837028" y="3611352"/>
            <a:ext cx="25234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DEIDENTIFIED POSTER</a:t>
            </a:r>
          </a:p>
          <a:p>
            <a:r>
              <a:rPr lang="en-US" dirty="0"/>
              <a:t>‘3-LETTER CODE’</a:t>
            </a:r>
          </a:p>
          <a:p>
            <a:r>
              <a:rPr lang="en-US" dirty="0"/>
              <a:t>“POSTER TITLE”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CD005-7DD5-F776-8503-06B347E9F939}"/>
              </a:ext>
            </a:extLst>
          </p:cNvPr>
          <p:cNvSpPr txBox="1"/>
          <p:nvPr/>
        </p:nvSpPr>
        <p:spPr>
          <a:xfrm>
            <a:off x="8483608" y="2503122"/>
            <a:ext cx="2572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HIDDEN IN A GALAXY </a:t>
            </a:r>
          </a:p>
          <a:p>
            <a:r>
              <a:rPr lang="en-US" dirty="0"/>
              <a:t>FAR, FAR, AWAY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A77ED-205E-1660-74A6-9EDF1DE8C0EB}"/>
              </a:ext>
            </a:extLst>
          </p:cNvPr>
          <p:cNvSpPr txBox="1"/>
          <p:nvPr/>
        </p:nvSpPr>
        <p:spPr>
          <a:xfrm>
            <a:off x="8483608" y="3474682"/>
            <a:ext cx="2910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JUDGES TEAM</a:t>
            </a:r>
          </a:p>
          <a:p>
            <a:r>
              <a:rPr lang="en-US" dirty="0"/>
              <a:t>INDEPENDENTLY SCORED</a:t>
            </a:r>
          </a:p>
          <a:p>
            <a:r>
              <a:rPr lang="en-US" dirty="0"/>
              <a:t>RUBRIC USED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C646D2E3-BC06-E9D2-532C-1DE04B72F63F}"/>
              </a:ext>
            </a:extLst>
          </p:cNvPr>
          <p:cNvSpPr/>
          <p:nvPr/>
        </p:nvSpPr>
        <p:spPr>
          <a:xfrm>
            <a:off x="10382552" y="4143907"/>
            <a:ext cx="391145" cy="5356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CB724F-812C-B69C-A343-844766514215}"/>
              </a:ext>
            </a:extLst>
          </p:cNvPr>
          <p:cNvSpPr txBox="1"/>
          <p:nvPr/>
        </p:nvSpPr>
        <p:spPr>
          <a:xfrm>
            <a:off x="8227815" y="4773937"/>
            <a:ext cx="3516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SCORES INDIVIDUALLY SENT TO</a:t>
            </a:r>
          </a:p>
          <a:p>
            <a:pPr algn="r"/>
            <a:r>
              <a:rPr lang="en-US" dirty="0"/>
              <a:t>        POSTER SUBMISSION TEAM</a:t>
            </a:r>
          </a:p>
          <a:p>
            <a:pPr algn="r"/>
            <a:r>
              <a:rPr lang="en-US" dirty="0"/>
              <a:t>                ASSESS FOR OUTLIERS</a:t>
            </a:r>
          </a:p>
          <a:p>
            <a:pPr algn="r"/>
            <a:r>
              <a:rPr lang="en-US" u="sng" dirty="0"/>
              <a:t>TABULATE RAW SCORES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7F97E1-76D7-F5FC-4564-898417862655}"/>
              </a:ext>
            </a:extLst>
          </p:cNvPr>
          <p:cNvSpPr txBox="1"/>
          <p:nvPr/>
        </p:nvSpPr>
        <p:spPr>
          <a:xfrm>
            <a:off x="214933" y="4162269"/>
            <a:ext cx="3240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5</a:t>
            </a:r>
          </a:p>
          <a:p>
            <a:r>
              <a:rPr lang="en-US" dirty="0"/>
              <a:t>LIVE POSTER PRESENTATIONS</a:t>
            </a: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00A04F0A-02D0-9BE5-4076-F81BA05425F0}"/>
              </a:ext>
            </a:extLst>
          </p:cNvPr>
          <p:cNvSpPr/>
          <p:nvPr/>
        </p:nvSpPr>
        <p:spPr>
          <a:xfrm>
            <a:off x="310285" y="4907501"/>
            <a:ext cx="537747" cy="39927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9C5C527-F577-95D2-4153-4853D1351A13}"/>
              </a:ext>
            </a:extLst>
          </p:cNvPr>
          <p:cNvSpPr/>
          <p:nvPr/>
        </p:nvSpPr>
        <p:spPr>
          <a:xfrm>
            <a:off x="3513068" y="4707864"/>
            <a:ext cx="4644125" cy="39927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C42366-258D-0880-C32A-50D40606B7B7}"/>
              </a:ext>
            </a:extLst>
          </p:cNvPr>
          <p:cNvSpPr txBox="1"/>
          <p:nvPr/>
        </p:nvSpPr>
        <p:spPr>
          <a:xfrm>
            <a:off x="250895" y="5306775"/>
            <a:ext cx="2051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JUDGES PANEL</a:t>
            </a:r>
          </a:p>
          <a:p>
            <a:r>
              <a:rPr lang="en-US" dirty="0"/>
              <a:t>USE RUBRIC FOR </a:t>
            </a:r>
          </a:p>
          <a:p>
            <a:r>
              <a:rPr lang="en-US" dirty="0"/>
              <a:t>SCORING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E01BE365-D4DA-EF6B-C501-6F4FB86248EB}"/>
              </a:ext>
            </a:extLst>
          </p:cNvPr>
          <p:cNvSpPr/>
          <p:nvPr/>
        </p:nvSpPr>
        <p:spPr>
          <a:xfrm>
            <a:off x="2206171" y="5485122"/>
            <a:ext cx="978408" cy="4570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AEFE79-56D1-DA34-2A8E-36319BC1E0EA}"/>
              </a:ext>
            </a:extLst>
          </p:cNvPr>
          <p:cNvSpPr txBox="1"/>
          <p:nvPr/>
        </p:nvSpPr>
        <p:spPr>
          <a:xfrm>
            <a:off x="3195242" y="5572844"/>
            <a:ext cx="27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TABULATE RAW SCORES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E6E14D-E81B-4036-28DF-121FCD8684DC}"/>
              </a:ext>
            </a:extLst>
          </p:cNvPr>
          <p:cNvSpPr txBox="1"/>
          <p:nvPr/>
        </p:nvSpPr>
        <p:spPr>
          <a:xfrm>
            <a:off x="9903229" y="5934731"/>
            <a:ext cx="95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75%</a:t>
            </a:r>
            <a:r>
              <a:rPr lang="en-US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A6832-1C44-02BF-E8A6-725B1A06C5A4}"/>
              </a:ext>
            </a:extLst>
          </p:cNvPr>
          <p:cNvSpPr txBox="1"/>
          <p:nvPr/>
        </p:nvSpPr>
        <p:spPr>
          <a:xfrm>
            <a:off x="5671373" y="5912510"/>
            <a:ext cx="3420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OVERALL TOTAL SCORE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0DD0A9-C6E4-449D-D499-50F8E0059E0B}"/>
              </a:ext>
            </a:extLst>
          </p:cNvPr>
          <p:cNvSpPr txBox="1"/>
          <p:nvPr/>
        </p:nvSpPr>
        <p:spPr>
          <a:xfrm>
            <a:off x="4101287" y="5896318"/>
            <a:ext cx="104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dirty="0"/>
              <a:t>25%</a:t>
            </a:r>
            <a:r>
              <a:rPr lang="en-US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4C2E9-E16C-E278-ACA6-4FCBE9022A4B}"/>
              </a:ext>
            </a:extLst>
          </p:cNvPr>
          <p:cNvSpPr txBox="1"/>
          <p:nvPr/>
        </p:nvSpPr>
        <p:spPr>
          <a:xfrm>
            <a:off x="5892176" y="6337579"/>
            <a:ext cx="312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25% LIVE + 75% INITIAL </a:t>
            </a:r>
          </a:p>
        </p:txBody>
      </p:sp>
    </p:spTree>
    <p:extLst>
      <p:ext uri="{BB962C8B-B14F-4D97-AF65-F5344CB8AC3E}">
        <p14:creationId xmlns:p14="http://schemas.microsoft.com/office/powerpoint/2010/main" val="3627520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" y="730553"/>
            <a:ext cx="11292839" cy="619276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Hopkins award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B5E3C-B451-99A2-FA90-CBC8FC7AB313}"/>
              </a:ext>
            </a:extLst>
          </p:cNvPr>
          <p:cNvSpPr txBox="1"/>
          <p:nvPr/>
        </p:nvSpPr>
        <p:spPr>
          <a:xfrm>
            <a:off x="4574712" y="1435467"/>
            <a:ext cx="3021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TOP 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t>FINALISTS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983D5-4F78-17F2-4960-C69BB3605FD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68" y="772646"/>
            <a:ext cx="2468880" cy="2468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3E88C2-92EB-058E-F98F-A1B21EC51F6C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968" y="3848814"/>
            <a:ext cx="2468880" cy="2468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569E57-1AD6-7AF8-43A9-AC31D235F47E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559" y="3848814"/>
            <a:ext cx="2468880" cy="2468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D3FF1D-8A8D-88F8-5357-A3C37C1F121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6" y="772646"/>
            <a:ext cx="2468880" cy="2468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3442C3-B754-3EC2-C628-2FAD1F978BA4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26" y="3812318"/>
            <a:ext cx="2468880" cy="24688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ABC2B7B-0D70-118C-42CB-F8D236DA55D0}"/>
              </a:ext>
            </a:extLst>
          </p:cNvPr>
          <p:cNvSpPr txBox="1"/>
          <p:nvPr/>
        </p:nvSpPr>
        <p:spPr>
          <a:xfrm>
            <a:off x="8671256" y="3241526"/>
            <a:ext cx="3121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JESSICA CHLEBOWSKI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29C17D-54DD-8052-FB0E-5727118493D5}"/>
              </a:ext>
            </a:extLst>
          </p:cNvPr>
          <p:cNvSpPr txBox="1"/>
          <p:nvPr/>
        </p:nvSpPr>
        <p:spPr>
          <a:xfrm>
            <a:off x="930618" y="3241526"/>
            <a:ext cx="2264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PAIGE CASSIBO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939B78-AA7D-7702-331D-676E2D7B1CC5}"/>
              </a:ext>
            </a:extLst>
          </p:cNvPr>
          <p:cNvSpPr txBox="1"/>
          <p:nvPr/>
        </p:nvSpPr>
        <p:spPr>
          <a:xfrm>
            <a:off x="4688064" y="6255969"/>
            <a:ext cx="30213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MELISSA GONZALEZ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584345-B2BF-8BE4-1B69-4A88349C87BB}"/>
              </a:ext>
            </a:extLst>
          </p:cNvPr>
          <p:cNvSpPr txBox="1"/>
          <p:nvPr/>
        </p:nvSpPr>
        <p:spPr>
          <a:xfrm>
            <a:off x="512178" y="6255969"/>
            <a:ext cx="3307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SAMARA “SAM” FAGAN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5A1335-1103-461C-DD2A-7CBD783BA6F7}"/>
              </a:ext>
            </a:extLst>
          </p:cNvPr>
          <p:cNvSpPr txBox="1"/>
          <p:nvPr/>
        </p:nvSpPr>
        <p:spPr>
          <a:xfrm>
            <a:off x="8530718" y="6255969"/>
            <a:ext cx="34020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MADESYN RONQUILLIO</a:t>
            </a:r>
          </a:p>
        </p:txBody>
      </p:sp>
    </p:spTree>
    <p:extLst>
      <p:ext uri="{BB962C8B-B14F-4D97-AF65-F5344CB8AC3E}">
        <p14:creationId xmlns:p14="http://schemas.microsoft.com/office/powerpoint/2010/main" val="316015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A71294-C247-450A-BB34-6E68648C9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36A0BA4-6A63-41D3-B0FA-43799ABC4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1696065"/>
            <a:ext cx="6064879" cy="44309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Madesyn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Ronquillio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SAA</a:t>
            </a:r>
            <a:b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INDIANA UNIVERSITY </a:t>
            </a: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OF MEDICINE</a:t>
            </a:r>
            <a:b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“ARTERIAL BLOOD GAS ALTERATIONS DURING CONGENITAL DIAPHRAGMATIC HERNIA REPAIR IN PREMATURE PEDIATRIC PATIENT”</a:t>
            </a: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ADVISOR: RICH BASSI, CAA</a:t>
            </a:r>
            <a:br>
              <a:rPr lang="en-US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authors: </a:t>
            </a:r>
            <a:b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Jennifer rush, </a:t>
            </a:r>
            <a:r>
              <a:rPr 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caa</a:t>
            </a:r>
            <a:b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drew </a:t>
            </a:r>
            <a:r>
              <a:rPr lang="en-US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volger</a:t>
            </a:r>
            <a:r>
              <a:rPr lang="en-US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md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3313D8-D259-4D89-9CE5-14884FB4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19" y="457200"/>
            <a:ext cx="6766560" cy="9143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F9B0C-1D77-93E8-8E0D-DFA9C0C82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r="7272"/>
          <a:stretch/>
        </p:blipFill>
        <p:spPr>
          <a:xfrm>
            <a:off x="6610690" y="1237942"/>
            <a:ext cx="4652162" cy="5508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C71391-E0E4-FCBB-49EC-749C9B1176E4}"/>
              </a:ext>
            </a:extLst>
          </p:cNvPr>
          <p:cNvSpPr txBox="1"/>
          <p:nvPr/>
        </p:nvSpPr>
        <p:spPr>
          <a:xfrm>
            <a:off x="446533" y="55219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accent3">
                      <a:lumMod val="75000"/>
                    </a:schemeClr>
                  </a:outerShdw>
                </a:effectLst>
              </a:rPr>
              <a:t>2025 HOPKINS AWARD RECIPIENT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203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1422</TotalTime>
  <Words>500</Words>
  <Application>Microsoft Office PowerPoint</Application>
  <PresentationFormat>Widescreen</PresentationFormat>
  <Paragraphs>144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Calibri</vt:lpstr>
      <vt:lpstr>Gill Sans MT</vt:lpstr>
      <vt:lpstr>Wingdings 2</vt:lpstr>
      <vt:lpstr>DividendVTI</vt:lpstr>
      <vt:lpstr>   2025  Hopkins Award  for outstanding poster presentation</vt:lpstr>
      <vt:lpstr>Hopkins award</vt:lpstr>
      <vt:lpstr>Hopkins award  For the outstanding Poster Presentation that embodies evidence-based learning, education, and advancement of the CAA profession.</vt:lpstr>
      <vt:lpstr> 2025 poster presentation committee</vt:lpstr>
      <vt:lpstr>THANK YOU TO EVERYONE WHO SUBMITTED A POSTER</vt:lpstr>
      <vt:lpstr>   poster presentation committee:</vt:lpstr>
      <vt:lpstr>Hopkins award</vt:lpstr>
      <vt:lpstr>Madesyn Ronquillio, SAA  INDIANA UNIVERSITY SCHOOL OF MEDICINE  “ARTERIAL BLOOD GAS ALTERATIONS DURING CONGENITAL DIAPHRAGMATIC HERNIA REPAIR IN PREMATURE PEDIATRIC PATIENT”  ADVISOR: RICH BASSI, CAA  Additional authors:   Jennifer rush, caa  drew volger, md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 Hopkins Award  for outstanding poster presentation</dc:title>
  <dc:creator>Paul Krupa-Wilson</dc:creator>
  <cp:lastModifiedBy>Paul Krupa-Wilson</cp:lastModifiedBy>
  <cp:revision>6</cp:revision>
  <dcterms:created xsi:type="dcterms:W3CDTF">2024-04-13T22:27:43Z</dcterms:created>
  <dcterms:modified xsi:type="dcterms:W3CDTF">2025-03-29T05:12:40Z</dcterms:modified>
</cp:coreProperties>
</file>